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0104100" cy="11309350"/>
  <p:notesSz cx="20104100" cy="1130935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J5kdPqkYgP0V62p1UGIRtL/6L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640" y="1414440"/>
            <a:ext cx="6783840" cy="381528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2009880" y="5442120"/>
            <a:ext cx="16083360" cy="44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:notes"/>
          <p:cNvSpPr txBox="1">
            <a:spLocks noGrp="1"/>
          </p:cNvSpPr>
          <p:nvPr>
            <p:ph type="sldNum" idx="12"/>
          </p:nvPr>
        </p:nvSpPr>
        <p:spPr>
          <a:xfrm>
            <a:off x="11387160" y="10742760"/>
            <a:ext cx="8711280" cy="56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4001041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400104195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9400104195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40010419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400104195_0_53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9400104195_0_53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4001041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400104195_0_7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39400104195_0_7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40010419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400104195_0_2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9400104195_0_2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40010419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80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400104195_0_35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39400104195_0_35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87ead784f_1_36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c87ead784f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812520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_slide" type="blank">
  <p:cSld name="BLANK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0"/>
            <a:ext cx="237960" cy="113083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8"/>
          <p:cNvSpPr txBox="1">
            <a:spLocks noGrp="1"/>
          </p:cNvSpPr>
          <p:nvPr>
            <p:ph type="title"/>
          </p:nvPr>
        </p:nvSpPr>
        <p:spPr>
          <a:xfrm>
            <a:off x="777240" y="747360"/>
            <a:ext cx="17105760" cy="45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3" name="Google Shape;1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17680" y="0"/>
            <a:ext cx="1585080" cy="11308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/>
          <p:nvPr/>
        </p:nvSpPr>
        <p:spPr>
          <a:xfrm>
            <a:off x="-2016720" y="0"/>
            <a:ext cx="706680" cy="77832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rgbClr val="E6BA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8"/>
          <p:cNvSpPr/>
          <p:nvPr/>
        </p:nvSpPr>
        <p:spPr>
          <a:xfrm>
            <a:off x="-2016720" y="870480"/>
            <a:ext cx="706680" cy="7783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8"/>
          <p:cNvSpPr/>
          <p:nvPr/>
        </p:nvSpPr>
        <p:spPr>
          <a:xfrm>
            <a:off x="-2016720" y="1726560"/>
            <a:ext cx="706680" cy="77832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8"/>
          <p:cNvSpPr/>
          <p:nvPr/>
        </p:nvSpPr>
        <p:spPr>
          <a:xfrm>
            <a:off x="-1146960" y="-27000"/>
            <a:ext cx="706680" cy="77832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8"/>
          <p:cNvSpPr/>
          <p:nvPr/>
        </p:nvSpPr>
        <p:spPr>
          <a:xfrm>
            <a:off x="-1146960" y="858960"/>
            <a:ext cx="706680" cy="7783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8"/>
          <p:cNvSpPr/>
          <p:nvPr/>
        </p:nvSpPr>
        <p:spPr>
          <a:xfrm>
            <a:off x="-1146960" y="1745280"/>
            <a:ext cx="706680" cy="778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8"/>
          <p:cNvSpPr/>
          <p:nvPr/>
        </p:nvSpPr>
        <p:spPr>
          <a:xfrm>
            <a:off x="-2016720" y="2669760"/>
            <a:ext cx="706680" cy="2325600"/>
          </a:xfrm>
          <a:prstGeom prst="rect">
            <a:avLst/>
          </a:prstGeom>
          <a:solidFill>
            <a:srgbClr val="66CEF6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8"/>
          <p:cNvSpPr/>
          <p:nvPr/>
        </p:nvSpPr>
        <p:spPr>
          <a:xfrm>
            <a:off x="-2032560" y="5122080"/>
            <a:ext cx="706680" cy="2261520"/>
          </a:xfrm>
          <a:prstGeom prst="rect">
            <a:avLst/>
          </a:prstGeom>
          <a:solidFill>
            <a:srgbClr val="0058A6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8"/>
          <p:cNvSpPr/>
          <p:nvPr/>
        </p:nvSpPr>
        <p:spPr>
          <a:xfrm>
            <a:off x="-1122120" y="4309560"/>
            <a:ext cx="713880" cy="669240"/>
          </a:xfrm>
          <a:prstGeom prst="rect">
            <a:avLst/>
          </a:prstGeom>
          <a:solidFill>
            <a:srgbClr val="66CEF6">
              <a:alpha val="2000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8"/>
          <p:cNvSpPr/>
          <p:nvPr/>
        </p:nvSpPr>
        <p:spPr>
          <a:xfrm>
            <a:off x="-1122120" y="2669760"/>
            <a:ext cx="713880" cy="669240"/>
          </a:xfrm>
          <a:prstGeom prst="rect">
            <a:avLst/>
          </a:prstGeom>
          <a:solidFill>
            <a:srgbClr val="66CEF6">
              <a:alpha val="7019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8"/>
          <p:cNvSpPr/>
          <p:nvPr/>
        </p:nvSpPr>
        <p:spPr>
          <a:xfrm>
            <a:off x="-1122120" y="3465720"/>
            <a:ext cx="713880" cy="715680"/>
          </a:xfrm>
          <a:prstGeom prst="rect">
            <a:avLst/>
          </a:prstGeom>
          <a:solidFill>
            <a:srgbClr val="66CEF6">
              <a:alpha val="4000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8"/>
          <p:cNvSpPr/>
          <p:nvPr/>
        </p:nvSpPr>
        <p:spPr>
          <a:xfrm>
            <a:off x="-1127160" y="6714360"/>
            <a:ext cx="713880" cy="669240"/>
          </a:xfrm>
          <a:prstGeom prst="rect">
            <a:avLst/>
          </a:prstGeom>
          <a:solidFill>
            <a:srgbClr val="0058A6">
              <a:alpha val="2000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8"/>
          <p:cNvSpPr/>
          <p:nvPr/>
        </p:nvSpPr>
        <p:spPr>
          <a:xfrm>
            <a:off x="-1127160" y="5122080"/>
            <a:ext cx="713880" cy="669240"/>
          </a:xfrm>
          <a:prstGeom prst="rect">
            <a:avLst/>
          </a:prstGeom>
          <a:solidFill>
            <a:srgbClr val="0058A6">
              <a:alpha val="70196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8"/>
          <p:cNvSpPr/>
          <p:nvPr/>
        </p:nvSpPr>
        <p:spPr>
          <a:xfrm>
            <a:off x="-1127160" y="5918040"/>
            <a:ext cx="713880" cy="669240"/>
          </a:xfrm>
          <a:prstGeom prst="rect">
            <a:avLst/>
          </a:prstGeom>
          <a:solidFill>
            <a:srgbClr val="0058A6">
              <a:alpha val="40000"/>
            </a:srgb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8"/>
          <p:cNvSpPr/>
          <p:nvPr/>
        </p:nvSpPr>
        <p:spPr>
          <a:xfrm>
            <a:off x="-2016720" y="8883720"/>
            <a:ext cx="1600560" cy="522720"/>
          </a:xfrm>
          <a:prstGeom prst="rect">
            <a:avLst/>
          </a:prstGeom>
          <a:solidFill>
            <a:srgbClr val="2095D4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8"/>
          <p:cNvSpPr/>
          <p:nvPr/>
        </p:nvSpPr>
        <p:spPr>
          <a:xfrm>
            <a:off x="-2008800" y="7526520"/>
            <a:ext cx="1600560" cy="522720"/>
          </a:xfrm>
          <a:prstGeom prst="rect">
            <a:avLst/>
          </a:prstGeom>
          <a:solidFill>
            <a:srgbClr val="DBE01E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8"/>
          <p:cNvSpPr/>
          <p:nvPr/>
        </p:nvSpPr>
        <p:spPr>
          <a:xfrm>
            <a:off x="-2016720" y="8193600"/>
            <a:ext cx="1600560" cy="558720"/>
          </a:xfrm>
          <a:prstGeom prst="rect">
            <a:avLst/>
          </a:prstGeom>
          <a:solidFill>
            <a:srgbClr val="93268F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-2016720" y="10228320"/>
            <a:ext cx="1600560" cy="545760"/>
          </a:xfrm>
          <a:prstGeom prst="rect">
            <a:avLst/>
          </a:prstGeom>
          <a:solidFill>
            <a:srgbClr val="E6BAB9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-2016720" y="9562320"/>
            <a:ext cx="1600560" cy="520200"/>
          </a:xfrm>
          <a:prstGeom prst="rect">
            <a:avLst/>
          </a:prstGeom>
          <a:solidFill>
            <a:srgbClr val="EC7C32"/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7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831960" y="1047312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i="0" u="none" strike="noStrike" cap="non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/>
          <p:nvPr/>
        </p:nvSpPr>
        <p:spPr>
          <a:xfrm>
            <a:off x="1365120" y="1053036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35;p8"/>
          <p:cNvCxnSpPr/>
          <p:nvPr/>
        </p:nvCxnSpPr>
        <p:spPr>
          <a:xfrm>
            <a:off x="136512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" name="Google Shape;36;p8"/>
          <p:cNvCxnSpPr/>
          <p:nvPr/>
        </p:nvCxnSpPr>
        <p:spPr>
          <a:xfrm>
            <a:off x="173844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8"/>
          <p:cNvSpPr/>
          <p:nvPr/>
        </p:nvSpPr>
        <p:spPr>
          <a:xfrm>
            <a:off x="1738800" y="1060848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1005120" y="2646360"/>
            <a:ext cx="18092520" cy="655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831960" y="1047312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i="0" u="none" strike="noStrike" cap="non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78680" y="4958640"/>
            <a:ext cx="185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1086840" y="3579480"/>
            <a:ext cx="1792944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6835320" y="10517760"/>
            <a:ext cx="6432120" cy="5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1365120" y="1053036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2026</a:t>
            </a:r>
            <a:endParaRPr sz="7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45;p9"/>
          <p:cNvCxnSpPr/>
          <p:nvPr/>
        </p:nvCxnSpPr>
        <p:spPr>
          <a:xfrm>
            <a:off x="136512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9"/>
          <p:cNvCxnSpPr/>
          <p:nvPr/>
        </p:nvCxnSpPr>
        <p:spPr>
          <a:xfrm>
            <a:off x="173844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/>
          <p:nvPr/>
        </p:nvSpPr>
        <p:spPr>
          <a:xfrm>
            <a:off x="1738800" y="1060848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422280" y="360"/>
            <a:ext cx="1585080" cy="113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78560" y="269280"/>
            <a:ext cx="1443240" cy="64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72280" y="391320"/>
            <a:ext cx="1461960" cy="395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13280" y="346320"/>
            <a:ext cx="1585080" cy="4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3720" y="276480"/>
            <a:ext cx="1334160" cy="62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1507680" y="3506040"/>
            <a:ext cx="17087400" cy="27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6835320" y="10517760"/>
            <a:ext cx="6432120" cy="5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831960" y="1047312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u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1365120" y="1053036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58;p10"/>
          <p:cNvCxnSpPr/>
          <p:nvPr/>
        </p:nvCxnSpPr>
        <p:spPr>
          <a:xfrm>
            <a:off x="136512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0"/>
          <p:cNvCxnSpPr/>
          <p:nvPr/>
        </p:nvCxnSpPr>
        <p:spPr>
          <a:xfrm>
            <a:off x="173844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0"/>
          <p:cNvSpPr/>
          <p:nvPr/>
        </p:nvSpPr>
        <p:spPr>
          <a:xfrm>
            <a:off x="1738800" y="1060848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13782240" y="0"/>
            <a:ext cx="5984640" cy="113076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8326160" y="0"/>
            <a:ext cx="1777680" cy="11307600"/>
          </a:xfrm>
          <a:custGeom>
            <a:avLst/>
            <a:gdLst/>
            <a:ahLst/>
            <a:cxnLst/>
            <a:rect l="l" t="t" r="r" b="b"/>
            <a:pathLst>
              <a:path w="1778634" h="11308715" extrusionOk="0">
                <a:moveTo>
                  <a:pt x="0" y="0"/>
                </a:moveTo>
                <a:lnTo>
                  <a:pt x="1778027" y="0"/>
                </a:lnTo>
                <a:lnTo>
                  <a:pt x="177802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24272C">
              <a:alpha val="3019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18402480" y="0"/>
            <a:ext cx="1700640" cy="11307600"/>
          </a:xfrm>
          <a:custGeom>
            <a:avLst/>
            <a:gdLst/>
            <a:ahLst/>
            <a:cxnLst/>
            <a:rect l="l" t="t" r="r" b="b"/>
            <a:pathLst>
              <a:path w="1701800" h="11308715" extrusionOk="0">
                <a:moveTo>
                  <a:pt x="1701644" y="0"/>
                </a:moveTo>
                <a:lnTo>
                  <a:pt x="539229" y="0"/>
                </a:lnTo>
                <a:lnTo>
                  <a:pt x="539229" y="5045744"/>
                </a:lnTo>
                <a:lnTo>
                  <a:pt x="534065" y="5073316"/>
                </a:lnTo>
                <a:lnTo>
                  <a:pt x="519811" y="5096459"/>
                </a:lnTo>
                <a:lnTo>
                  <a:pt x="498330" y="5113224"/>
                </a:lnTo>
                <a:lnTo>
                  <a:pt x="471480" y="5121660"/>
                </a:lnTo>
                <a:lnTo>
                  <a:pt x="425223" y="5129520"/>
                </a:lnTo>
                <a:lnTo>
                  <a:pt x="380393" y="5141218"/>
                </a:lnTo>
                <a:lnTo>
                  <a:pt x="337168" y="5156579"/>
                </a:lnTo>
                <a:lnTo>
                  <a:pt x="295726" y="5175425"/>
                </a:lnTo>
                <a:lnTo>
                  <a:pt x="256243" y="5197577"/>
                </a:lnTo>
                <a:lnTo>
                  <a:pt x="218898" y="5222858"/>
                </a:lnTo>
                <a:lnTo>
                  <a:pt x="183868" y="5251091"/>
                </a:lnTo>
                <a:lnTo>
                  <a:pt x="151332" y="5282097"/>
                </a:lnTo>
                <a:lnTo>
                  <a:pt x="121466" y="5315700"/>
                </a:lnTo>
                <a:lnTo>
                  <a:pt x="94448" y="5351721"/>
                </a:lnTo>
                <a:lnTo>
                  <a:pt x="70456" y="5389983"/>
                </a:lnTo>
                <a:lnTo>
                  <a:pt x="49668" y="5430308"/>
                </a:lnTo>
                <a:lnTo>
                  <a:pt x="32261" y="5472519"/>
                </a:lnTo>
                <a:lnTo>
                  <a:pt x="18413" y="5516438"/>
                </a:lnTo>
                <a:lnTo>
                  <a:pt x="8302" y="5561887"/>
                </a:lnTo>
                <a:lnTo>
                  <a:pt x="2105" y="5608688"/>
                </a:lnTo>
                <a:lnTo>
                  <a:pt x="0" y="5656665"/>
                </a:lnTo>
                <a:lnTo>
                  <a:pt x="2105" y="5704642"/>
                </a:lnTo>
                <a:lnTo>
                  <a:pt x="8302" y="5751443"/>
                </a:lnTo>
                <a:lnTo>
                  <a:pt x="18413" y="5796892"/>
                </a:lnTo>
                <a:lnTo>
                  <a:pt x="32261" y="5840811"/>
                </a:lnTo>
                <a:lnTo>
                  <a:pt x="49668" y="5883022"/>
                </a:lnTo>
                <a:lnTo>
                  <a:pt x="70456" y="5923347"/>
                </a:lnTo>
                <a:lnTo>
                  <a:pt x="94448" y="5961609"/>
                </a:lnTo>
                <a:lnTo>
                  <a:pt x="121466" y="5997630"/>
                </a:lnTo>
                <a:lnTo>
                  <a:pt x="151332" y="6031233"/>
                </a:lnTo>
                <a:lnTo>
                  <a:pt x="183868" y="6062239"/>
                </a:lnTo>
                <a:lnTo>
                  <a:pt x="218898" y="6090472"/>
                </a:lnTo>
                <a:lnTo>
                  <a:pt x="256243" y="6115753"/>
                </a:lnTo>
                <a:lnTo>
                  <a:pt x="295726" y="6137905"/>
                </a:lnTo>
                <a:lnTo>
                  <a:pt x="337168" y="6156750"/>
                </a:lnTo>
                <a:lnTo>
                  <a:pt x="380393" y="6172111"/>
                </a:lnTo>
                <a:lnTo>
                  <a:pt x="425223" y="6183810"/>
                </a:lnTo>
                <a:lnTo>
                  <a:pt x="471480" y="6191670"/>
                </a:lnTo>
                <a:lnTo>
                  <a:pt x="498330" y="6200110"/>
                </a:lnTo>
                <a:lnTo>
                  <a:pt x="519811" y="6216876"/>
                </a:lnTo>
                <a:lnTo>
                  <a:pt x="534065" y="6240018"/>
                </a:lnTo>
                <a:lnTo>
                  <a:pt x="539229" y="6267586"/>
                </a:lnTo>
                <a:lnTo>
                  <a:pt x="539229" y="11308556"/>
                </a:lnTo>
                <a:lnTo>
                  <a:pt x="1701644" y="11308556"/>
                </a:lnTo>
                <a:lnTo>
                  <a:pt x="17016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title"/>
          </p:nvPr>
        </p:nvSpPr>
        <p:spPr>
          <a:xfrm>
            <a:off x="778680" y="4958640"/>
            <a:ext cx="185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1"/>
          </p:nvPr>
        </p:nvSpPr>
        <p:spPr>
          <a:xfrm>
            <a:off x="1005120" y="2601000"/>
            <a:ext cx="874404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2"/>
          </p:nvPr>
        </p:nvSpPr>
        <p:spPr>
          <a:xfrm>
            <a:off x="10353600" y="2601000"/>
            <a:ext cx="8744040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ftr" idx="11"/>
          </p:nvPr>
        </p:nvSpPr>
        <p:spPr>
          <a:xfrm>
            <a:off x="6835320" y="10517760"/>
            <a:ext cx="6432120" cy="5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831960" y="1047312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u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1365120" y="1053036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1"/>
          <p:cNvCxnSpPr/>
          <p:nvPr/>
        </p:nvCxnSpPr>
        <p:spPr>
          <a:xfrm>
            <a:off x="136512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1"/>
          <p:cNvCxnSpPr/>
          <p:nvPr/>
        </p:nvCxnSpPr>
        <p:spPr>
          <a:xfrm>
            <a:off x="173844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1"/>
          <p:cNvSpPr/>
          <p:nvPr/>
        </p:nvSpPr>
        <p:spPr>
          <a:xfrm>
            <a:off x="1738800" y="1060848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2025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778680" y="4958640"/>
            <a:ext cx="18545400" cy="1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6835320" y="10517760"/>
            <a:ext cx="6432120" cy="5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7" name="Google Shape;77;p12"/>
          <p:cNvSpPr/>
          <p:nvPr/>
        </p:nvSpPr>
        <p:spPr>
          <a:xfrm>
            <a:off x="831960" y="1047312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u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1365120" y="1053036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2"/>
          <p:cNvCxnSpPr/>
          <p:nvPr/>
        </p:nvCxnSpPr>
        <p:spPr>
          <a:xfrm>
            <a:off x="136512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12"/>
          <p:cNvCxnSpPr/>
          <p:nvPr/>
        </p:nvCxnSpPr>
        <p:spPr>
          <a:xfrm>
            <a:off x="1738440" y="10589400"/>
            <a:ext cx="1080" cy="21600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2"/>
          <p:cNvSpPr/>
          <p:nvPr/>
        </p:nvSpPr>
        <p:spPr>
          <a:xfrm>
            <a:off x="1738800" y="1060848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ftr" idx="11"/>
          </p:nvPr>
        </p:nvSpPr>
        <p:spPr>
          <a:xfrm>
            <a:off x="6835320" y="10517760"/>
            <a:ext cx="6432120" cy="5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 b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984240" y="10625400"/>
            <a:ext cx="1446840" cy="48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310" b="0" u="none" strike="noStrike">
                <a:solidFill>
                  <a:srgbClr val="0058A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231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1517760" y="10682640"/>
            <a:ext cx="623160" cy="3322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ТМХ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4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2025</a:t>
            </a:r>
            <a:endParaRPr sz="74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1517400" y="10742040"/>
            <a:ext cx="1080" cy="21564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" name="Google Shape;87;p13"/>
          <p:cNvCxnSpPr/>
          <p:nvPr/>
        </p:nvCxnSpPr>
        <p:spPr>
          <a:xfrm>
            <a:off x="1890720" y="10742040"/>
            <a:ext cx="1080" cy="215640"/>
          </a:xfrm>
          <a:prstGeom prst="straightConnector1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3"/>
          <p:cNvSpPr/>
          <p:nvPr/>
        </p:nvSpPr>
        <p:spPr>
          <a:xfrm>
            <a:off x="1891080" y="10761120"/>
            <a:ext cx="2553840" cy="2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20" b="0" u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АО «ТМХ», 2026</a:t>
            </a:r>
            <a:endParaRPr sz="820" b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0102399" cy="1130688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/>
          <p:nvPr/>
        </p:nvSpPr>
        <p:spPr>
          <a:xfrm>
            <a:off x="720" y="360"/>
            <a:ext cx="282240" cy="11306880"/>
          </a:xfrm>
          <a:custGeom>
            <a:avLst/>
            <a:gdLst/>
            <a:ahLst/>
            <a:cxnLst/>
            <a:rect l="l" t="t" r="r" b="b"/>
            <a:pathLst>
              <a:path w="283210" h="11308715" extrusionOk="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17680" y="0"/>
            <a:ext cx="1585080" cy="1130724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1361050" y="2243385"/>
            <a:ext cx="173820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00" rIns="0" bIns="0" anchor="t" anchorCtr="0">
            <a:sp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МетроАй: краудсорсинг и робот для инспекции вагонов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68320" y="271440"/>
            <a:ext cx="130932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56600" y="271440"/>
            <a:ext cx="1382040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082000" y="384480"/>
            <a:ext cx="1434240" cy="3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817600" y="336600"/>
            <a:ext cx="1585080" cy="4852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/>
        </p:nvSpPr>
        <p:spPr>
          <a:xfrm>
            <a:off x="5435650" y="9605650"/>
            <a:ext cx="70314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00" rIns="0" bIns="0" anchor="t" anchorCtr="1">
            <a:sp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Воронини Иван Алексеевич	       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" marR="0" lvl="0" indent="0" algn="l" rtl="0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Рылкин Максим Андреевич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792400" y="9605650"/>
            <a:ext cx="2756400" cy="1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00" rIns="0" bIns="0" anchor="t" anchorCtr="0">
            <a:sp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6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КОФЕ</a:t>
            </a:r>
            <a:endParaRPr sz="56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11197825" y="9605575"/>
            <a:ext cx="7113900" cy="14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100" rIns="0" bIns="0" anchor="t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        	 Волков Олег Вадимович</a:t>
            </a:r>
            <a:endParaRPr sz="3200">
              <a:solidFill>
                <a:srgbClr val="66CEF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rgbClr val="66CEF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Садреев Камиль Рустамович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25" y="259926"/>
            <a:ext cx="8086526" cy="101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/>
          <p:nvPr/>
        </p:nvSpPr>
        <p:spPr>
          <a:xfrm>
            <a:off x="0" y="360"/>
            <a:ext cx="282960" cy="11320920"/>
          </a:xfrm>
          <a:custGeom>
            <a:avLst/>
            <a:gdLst/>
            <a:ahLst/>
            <a:cxnLst/>
            <a:rect l="l" t="t" r="r" b="b"/>
            <a:pathLst>
              <a:path w="283210" h="11308715" extrusionOk="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22280" y="360"/>
            <a:ext cx="1585080" cy="113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9993700" y="1213850"/>
            <a:ext cx="10144800" cy="8046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/>
              <a:t>Спецификация Робот-инспектор</a:t>
            </a:r>
            <a:endParaRPr sz="2700" b="1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-RU" sz="2700" dirty="0"/>
              <a:t>Колесная платформа				~ 70т.р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-RU" sz="2700" dirty="0" err="1"/>
              <a:t>Rasbery</a:t>
            </a:r>
            <a:r>
              <a:rPr lang="ru-RU" sz="2700" dirty="0"/>
              <a:t> Pi5						~ 15т.р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ru-RU" sz="2700" dirty="0" err="1"/>
              <a:t>rplidar</a:t>
            </a:r>
            <a:r>
              <a:rPr lang="ru-RU" sz="2700" dirty="0"/>
              <a:t> s2						~ 45т.р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 dirty="0">
                <a:solidFill>
                  <a:schemeClr val="dk1"/>
                </a:solidFill>
              </a:rPr>
              <a:t>камера IMX477 2шт					~ 20т.р</a:t>
            </a:r>
            <a:endParaRPr sz="2700" dirty="0">
              <a:solidFill>
                <a:schemeClr val="dk1"/>
              </a:solidFill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 dirty="0"/>
              <a:t>АКБ </a:t>
            </a:r>
            <a:r>
              <a:rPr lang="ru-RU" sz="2700" dirty="0" err="1"/>
              <a:t>Li-ion</a:t>
            </a:r>
            <a:r>
              <a:rPr lang="ru-RU" sz="2700" dirty="0"/>
              <a:t> 6S 10Ач 					~ 10т.р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 dirty="0"/>
              <a:t>Сервоприводы + контроллер 	</a:t>
            </a:r>
            <a:r>
              <a:rPr lang="ru-RU" sz="2700" dirty="0" smtClean="0"/>
              <a:t>		~ </a:t>
            </a:r>
            <a:r>
              <a:rPr lang="ru-RU" sz="2700" dirty="0"/>
              <a:t>10т.р.</a:t>
            </a:r>
            <a:endParaRPr sz="2700" dirty="0"/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 dirty="0"/>
              <a:t>Доп. датчики и </a:t>
            </a:r>
            <a:r>
              <a:rPr lang="ru-RU" sz="2700" dirty="0" err="1"/>
              <a:t>п.р</a:t>
            </a:r>
            <a:r>
              <a:rPr lang="ru-RU" sz="2700" dirty="0"/>
              <a:t>.					~ 20т.р.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											</a:t>
            </a:r>
            <a:r>
              <a:rPr lang="ru-RU" dirty="0" smtClean="0"/>
              <a:t>							</a:t>
            </a:r>
            <a:r>
              <a:rPr lang="ru-RU" sz="2700" dirty="0" smtClean="0"/>
              <a:t>190т.р</a:t>
            </a:r>
            <a:endParaRPr sz="27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/>
              <a:t>Исполнение передвижной базы возможно с </a:t>
            </a:r>
            <a:br>
              <a:rPr lang="ru-RU" sz="2700" b="1" dirty="0"/>
            </a:br>
            <a:r>
              <a:rPr lang="ru-RU" sz="2700" b="1" dirty="0"/>
              <a:t>ручным / автономным передвижением</a:t>
            </a:r>
            <a:br>
              <a:rPr lang="ru-RU" sz="2700" b="1" dirty="0"/>
            </a:br>
            <a:endParaRPr sz="27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0" y="720"/>
            <a:ext cx="283210" cy="11308715"/>
          </a:xfrm>
          <a:custGeom>
            <a:avLst/>
            <a:gdLst/>
            <a:ahLst/>
            <a:cxnLst/>
            <a:rect l="l" t="t" r="r" b="b"/>
            <a:pathLst>
              <a:path w="283210" h="11308715" extrusionOk="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280" y="360"/>
            <a:ext cx="1585080" cy="113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435950" y="179150"/>
            <a:ext cx="9726900" cy="7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Мобильное приложение</a:t>
            </a:r>
            <a:endParaRPr sz="3700" b="1"/>
          </a:p>
        </p:txBody>
      </p:sp>
      <p:pic>
        <p:nvPicPr>
          <p:cNvPr id="112" name="Google Shape;112;p3" title="bfb118b6d419985ec08afe647832d27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0825" y="4475475"/>
            <a:ext cx="6523649" cy="65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 r="2229"/>
          <a:stretch/>
        </p:blipFill>
        <p:spPr>
          <a:xfrm>
            <a:off x="0" y="870750"/>
            <a:ext cx="5193114" cy="1045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114" y="870750"/>
            <a:ext cx="5057400" cy="10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>
            <a:spLocks noGrp="1"/>
          </p:cNvSpPr>
          <p:nvPr>
            <p:ph type="body" idx="1"/>
          </p:nvPr>
        </p:nvSpPr>
        <p:spPr>
          <a:xfrm>
            <a:off x="11533400" y="1807575"/>
            <a:ext cx="7858500" cy="266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 b="1">
                <a:solidFill>
                  <a:schemeClr val="dk1"/>
                </a:solidFill>
              </a:rPr>
              <a:t>Сделай свой вагон легендарным!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 b="1">
                <a:solidFill>
                  <a:schemeClr val="dk1"/>
                </a:solidFill>
              </a:rPr>
              <a:t>Покажи друзьям — кто главный инспектор метро!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 b="1">
                <a:solidFill>
                  <a:schemeClr val="dk1"/>
                </a:solidFill>
              </a:rPr>
              <a:t>Помогай реальным вагонам — прокачивай виртуальные!</a:t>
            </a:r>
            <a:endParaRPr sz="2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/>
          <p:nvPr/>
        </p:nvSpPr>
        <p:spPr>
          <a:xfrm>
            <a:off x="0" y="360"/>
            <a:ext cx="282960" cy="11320920"/>
          </a:xfrm>
          <a:custGeom>
            <a:avLst/>
            <a:gdLst/>
            <a:ahLst/>
            <a:cxnLst/>
            <a:rect l="l" t="t" r="r" b="b"/>
            <a:pathLst>
              <a:path w="283210" h="11308715" extrusionOk="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422280" y="360"/>
            <a:ext cx="1585080" cy="113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Запись экрана от 2026-02-17 01-26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2960" y="964914"/>
            <a:ext cx="18139320" cy="9391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400104195_0_0"/>
          <p:cNvSpPr txBox="1">
            <a:spLocks noGrp="1"/>
          </p:cNvSpPr>
          <p:nvPr>
            <p:ph type="title"/>
          </p:nvPr>
        </p:nvSpPr>
        <p:spPr>
          <a:xfrm>
            <a:off x="778675" y="232600"/>
            <a:ext cx="9014700" cy="71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Синтетический Датасет</a:t>
            </a:r>
            <a:endParaRPr sz="3700" b="1"/>
          </a:p>
        </p:txBody>
      </p:sp>
      <p:sp>
        <p:nvSpPr>
          <p:cNvPr id="129" name="Google Shape;129;g39400104195_0_0"/>
          <p:cNvSpPr txBox="1">
            <a:spLocks noGrp="1"/>
          </p:cNvSpPr>
          <p:nvPr>
            <p:ph type="body" idx="1"/>
          </p:nvPr>
        </p:nvSpPr>
        <p:spPr>
          <a:xfrm>
            <a:off x="126650" y="1155600"/>
            <a:ext cx="19644900" cy="50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</a:rPr>
              <a:t>Творческий подход!</a:t>
            </a: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dk1"/>
                </a:solidFill>
              </a:rPr>
              <a:t>Мы любители нейроартов аниме-девочек! Приспособили мощности бота для генераций под новую проблему: составили промпты вагонов метро с дефектами, взяли API из бота и запаковали в отдельный Docker-сервис с балансировкой нагрузки.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 b="1">
                <a:solidFill>
                  <a:schemeClr val="dk1"/>
                </a:solidFill>
              </a:rPr>
              <a:t>За 70 минут — 1150 автоматически размеченных изображений по 6 категориям дефектов (~16 img/мин на двух RTX 3060). Каждая картинка идёт с JSON метаданными — категория, seed, промпт.</a:t>
            </a:r>
            <a:endParaRPr sz="2800" b="1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ru-RU" sz="2800" b="1">
                <a:solidFill>
                  <a:schemeClr val="dk1"/>
                </a:solidFill>
              </a:rPr>
              <a:t>Качество — proof-of-concept, но путь к production простой: дообучить LoRA на 100-200 реальных фото вагонов (1 день работы, 0₽ затрат). Полностью автоматизировано, воспроизводимо, масштабируемо (добавь ноды или переключись на облачный API)</a:t>
            </a:r>
            <a:endParaRPr sz="2800" b="1">
              <a:solidFill>
                <a:schemeClr val="dk1"/>
              </a:solidFill>
            </a:endParaRPr>
          </a:p>
        </p:txBody>
      </p:sp>
      <p:pic>
        <p:nvPicPr>
          <p:cNvPr id="130" name="Google Shape;130;g3940010419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413" y="5762125"/>
            <a:ext cx="12127275" cy="54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400104195_0_53"/>
          <p:cNvSpPr txBox="1">
            <a:spLocks noGrp="1"/>
          </p:cNvSpPr>
          <p:nvPr>
            <p:ph type="title"/>
          </p:nvPr>
        </p:nvSpPr>
        <p:spPr>
          <a:xfrm>
            <a:off x="404275" y="185100"/>
            <a:ext cx="93627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Синтетический Датасет Формат</a:t>
            </a:r>
            <a:endParaRPr sz="3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b="1"/>
          </a:p>
        </p:txBody>
      </p:sp>
      <p:pic>
        <p:nvPicPr>
          <p:cNvPr id="137" name="Google Shape;137;g39400104195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3299"/>
            <a:ext cx="16436137" cy="102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9400104195_0_53"/>
          <p:cNvPicPr preferRelativeResize="0"/>
          <p:nvPr/>
        </p:nvPicPr>
        <p:blipFill rotWithShape="1">
          <a:blip r:embed="rId4">
            <a:alphaModFix/>
          </a:blip>
          <a:srcRect l="8366" b="16791"/>
          <a:stretch/>
        </p:blipFill>
        <p:spPr>
          <a:xfrm>
            <a:off x="13708775" y="5111450"/>
            <a:ext cx="12316949" cy="619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400104195_0_7"/>
          <p:cNvSpPr txBox="1">
            <a:spLocks noGrp="1"/>
          </p:cNvSpPr>
          <p:nvPr>
            <p:ph type="title"/>
          </p:nvPr>
        </p:nvSpPr>
        <p:spPr>
          <a:xfrm>
            <a:off x="592625" y="248425"/>
            <a:ext cx="9283800" cy="76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Примеры дефектов сидений</a:t>
            </a:r>
            <a:endParaRPr sz="3700" b="1"/>
          </a:p>
        </p:txBody>
      </p:sp>
      <p:pic>
        <p:nvPicPr>
          <p:cNvPr id="145" name="Google Shape;145;g39400104195_0_7" title="0014_cat1_subway_car_interior_torn_seed297028819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00" y="1184825"/>
            <a:ext cx="8330456" cy="5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9400104195_0_7" title="0015_cat1_subway_car_interior_torn_seed48237547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6250" y="1184825"/>
            <a:ext cx="8409375" cy="56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9400104195_0_7" title="0018_cat1_subway_car_interior_torn_seed2524971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416" y="6633200"/>
            <a:ext cx="7014225" cy="46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9400104195_0_7" title="0029_cat1_metro_train_seat_dirty_seed331206579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3825" y="6633205"/>
            <a:ext cx="7014225" cy="46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400104195_0_20"/>
          <p:cNvSpPr txBox="1">
            <a:spLocks noGrp="1"/>
          </p:cNvSpPr>
          <p:nvPr>
            <p:ph type="title"/>
          </p:nvPr>
        </p:nvSpPr>
        <p:spPr>
          <a:xfrm>
            <a:off x="1211625" y="264275"/>
            <a:ext cx="7890600" cy="7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Мусор и граффити</a:t>
            </a:r>
            <a:endParaRPr sz="3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/>
          </a:p>
        </p:txBody>
      </p:sp>
      <p:pic>
        <p:nvPicPr>
          <p:cNvPr id="155" name="Google Shape;155;g39400104195_0_20" title="0105_cat1_dirty_subway_bench_seat_seed4200214735.png"/>
          <p:cNvPicPr preferRelativeResize="0"/>
          <p:nvPr/>
        </p:nvPicPr>
        <p:blipFill rotWithShape="1">
          <a:blip r:embed="rId3">
            <a:alphaModFix/>
          </a:blip>
          <a:srcRect r="5114" b="5114"/>
          <a:stretch/>
        </p:blipFill>
        <p:spPr>
          <a:xfrm>
            <a:off x="-883450" y="1327295"/>
            <a:ext cx="73152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39400104195_0_20" title="0126_cat1_cat5_metro_seat_with_graffiti_seed5893079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750" y="1327300"/>
            <a:ext cx="73152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9400104195_0_20" title="0142_cat1_cat5_metro_seat_with_graffiti_seed359791321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213" y="6482263"/>
            <a:ext cx="7315200" cy="48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9400104195_0_20" title="0368_cat3_cat5_metro_train_wall_with_seed163347346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77252" y="6507088"/>
            <a:ext cx="7240635" cy="4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9400104195_0_20" title="0376_cat3_dirty_subway_car_wall_seed3797559609.png"/>
          <p:cNvPicPr preferRelativeResize="0"/>
          <p:nvPr/>
        </p:nvPicPr>
        <p:blipFill rotWithShape="1">
          <a:blip r:embed="rId7">
            <a:alphaModFix/>
          </a:blip>
          <a:srcRect l="6331" r="6331" b="12663"/>
          <a:stretch/>
        </p:blipFill>
        <p:spPr>
          <a:xfrm>
            <a:off x="13746925" y="1352149"/>
            <a:ext cx="7152195" cy="4851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400104195_0_35"/>
          <p:cNvSpPr txBox="1">
            <a:spLocks noGrp="1"/>
          </p:cNvSpPr>
          <p:nvPr>
            <p:ph type="title"/>
          </p:nvPr>
        </p:nvSpPr>
        <p:spPr>
          <a:xfrm>
            <a:off x="736725" y="200925"/>
            <a:ext cx="9046200" cy="7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700" b="1"/>
              <a:t>Граффити и проблемы со стеклом</a:t>
            </a:r>
            <a:endParaRPr sz="3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b="1"/>
          </a:p>
        </p:txBody>
      </p:sp>
      <p:pic>
        <p:nvPicPr>
          <p:cNvPr id="166" name="Google Shape;166;g39400104195_0_35" title="0394_cat3_dirty_subway_car_wall_seed22701759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75" y="5618875"/>
            <a:ext cx="8543025" cy="56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9400104195_0_35" title="0685_cat3_cat5_subway_car_wall_with_seed138548948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69487"/>
            <a:ext cx="6510200" cy="43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9400104195_0_35" title="0695_cat3_cat5_subway_car_wall_with_seed188133928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1744" y="969487"/>
            <a:ext cx="6600612" cy="4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9400104195_0_35" title="0759_cat6_subway_car_window_scratched_seed411609897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6200" y="5618875"/>
            <a:ext cx="8543025" cy="56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9400104195_0_35" title="0793_cat6_metro_train_window_with_seed32992229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93901" y="969487"/>
            <a:ext cx="6510199" cy="437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87ead784f_1_36"/>
          <p:cNvSpPr/>
          <p:nvPr/>
        </p:nvSpPr>
        <p:spPr>
          <a:xfrm>
            <a:off x="0" y="360"/>
            <a:ext cx="283210" cy="11308715"/>
          </a:xfrm>
          <a:custGeom>
            <a:avLst/>
            <a:gdLst/>
            <a:ahLst/>
            <a:cxnLst/>
            <a:rect l="l" t="t" r="r" b="b"/>
            <a:pathLst>
              <a:path w="283210" h="11308715" extrusionOk="0">
                <a:moveTo>
                  <a:pt x="0" y="11308556"/>
                </a:moveTo>
                <a:lnTo>
                  <a:pt x="282713" y="11308556"/>
                </a:lnTo>
                <a:lnTo>
                  <a:pt x="282713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66CE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3c87ead784f_1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2280" y="360"/>
            <a:ext cx="1585080" cy="11321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g3c87ead784f_1_36"/>
          <p:cNvGrpSpPr/>
          <p:nvPr/>
        </p:nvGrpSpPr>
        <p:grpSpPr>
          <a:xfrm>
            <a:off x="908988" y="350"/>
            <a:ext cx="6787724" cy="10518675"/>
            <a:chOff x="360216" y="347"/>
            <a:chExt cx="6739202" cy="10443482"/>
          </a:xfrm>
        </p:grpSpPr>
        <p:pic>
          <p:nvPicPr>
            <p:cNvPr id="178" name="Google Shape;178;g3c87ead784f_1_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0227" y="347"/>
              <a:ext cx="6739191" cy="6818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g3c87ead784f_1_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0216" y="6968166"/>
              <a:ext cx="6739191" cy="34756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0" name="Google Shape;180;g3c87ead784f_1_36"/>
            <p:cNvCxnSpPr>
              <a:stCxn id="181" idx="0"/>
            </p:cNvCxnSpPr>
            <p:nvPr/>
          </p:nvCxnSpPr>
          <p:spPr>
            <a:xfrm rot="10800000" flipH="1">
              <a:off x="1327350" y="5848800"/>
              <a:ext cx="925200" cy="8397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g3c87ead784f_1_36"/>
            <p:cNvCxnSpPr>
              <a:stCxn id="181" idx="2"/>
            </p:cNvCxnSpPr>
            <p:nvPr/>
          </p:nvCxnSpPr>
          <p:spPr>
            <a:xfrm>
              <a:off x="1327350" y="7246200"/>
              <a:ext cx="2173200" cy="14943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g3c87ead784f_1_36"/>
            <p:cNvCxnSpPr>
              <a:stCxn id="181" idx="2"/>
            </p:cNvCxnSpPr>
            <p:nvPr/>
          </p:nvCxnSpPr>
          <p:spPr>
            <a:xfrm>
              <a:off x="1327350" y="7246200"/>
              <a:ext cx="3437400" cy="19197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1" name="Google Shape;181;g3c87ead784f_1_36"/>
            <p:cNvSpPr/>
            <p:nvPr/>
          </p:nvSpPr>
          <p:spPr>
            <a:xfrm>
              <a:off x="369150" y="6688500"/>
              <a:ext cx="1916400" cy="557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2100" tIns="92100" rIns="92100" bIns="921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12">
                  <a:solidFill>
                    <a:schemeClr val="dk1"/>
                  </a:solidFill>
                </a:rPr>
                <a:t>ультразвуковой</a:t>
              </a:r>
              <a:endParaRPr sz="1812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12">
                  <a:solidFill>
                    <a:schemeClr val="dk1"/>
                  </a:solidFill>
                </a:rPr>
                <a:t>датчик</a:t>
              </a:r>
              <a:endParaRPr sz="1812"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g3c87ead784f_1_36"/>
            <p:cNvSpPr/>
            <p:nvPr/>
          </p:nvSpPr>
          <p:spPr>
            <a:xfrm>
              <a:off x="761175" y="3764000"/>
              <a:ext cx="1674000" cy="557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2100" tIns="92100" rIns="92100" bIns="921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12"/>
                <a:t>RPLIDAR S2</a:t>
              </a:r>
              <a:endParaRPr sz="1812"/>
            </a:p>
          </p:txBody>
        </p:sp>
        <p:sp>
          <p:nvSpPr>
            <p:cNvPr id="185" name="Google Shape;185;g3c87ead784f_1_36"/>
            <p:cNvSpPr/>
            <p:nvPr/>
          </p:nvSpPr>
          <p:spPr>
            <a:xfrm>
              <a:off x="4078563" y="3388450"/>
              <a:ext cx="2092500" cy="745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2100" tIns="92100" rIns="92100" bIns="92100" anchor="ctr" anchorCtr="0">
              <a:noAutofit/>
            </a:bodyPr>
            <a:lstStyle/>
            <a:p>
              <a:pPr marL="0" lvl="0" indent="0" algn="l" rtl="0">
                <a:lnSpc>
                  <a:spcPct val="111111"/>
                </a:lnSpc>
                <a:spcBef>
                  <a:spcPts val="0"/>
                </a:spcBef>
                <a:spcAft>
                  <a:spcPts val="604"/>
                </a:spcAft>
                <a:buNone/>
              </a:pPr>
              <a:r>
                <a:rPr lang="ru-RU" sz="1812">
                  <a:solidFill>
                    <a:schemeClr val="dk1"/>
                  </a:solidFill>
                </a:rPr>
                <a:t>Camera IMX477</a:t>
              </a:r>
              <a:endParaRPr sz="1812"/>
            </a:p>
          </p:txBody>
        </p:sp>
        <p:cxnSp>
          <p:nvCxnSpPr>
            <p:cNvPr id="186" name="Google Shape;186;g3c87ead784f_1_36"/>
            <p:cNvCxnSpPr>
              <a:endCxn id="185" idx="2"/>
            </p:cNvCxnSpPr>
            <p:nvPr/>
          </p:nvCxnSpPr>
          <p:spPr>
            <a:xfrm rot="10800000" flipH="1">
              <a:off x="2549013" y="4134250"/>
              <a:ext cx="2575800" cy="10755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g3c87ead784f_1_36"/>
            <p:cNvCxnSpPr>
              <a:endCxn id="185" idx="0"/>
            </p:cNvCxnSpPr>
            <p:nvPr/>
          </p:nvCxnSpPr>
          <p:spPr>
            <a:xfrm>
              <a:off x="2571513" y="618550"/>
              <a:ext cx="2553300" cy="27699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g3c87ead784f_1_36"/>
            <p:cNvCxnSpPr>
              <a:stCxn id="184" idx="2"/>
            </p:cNvCxnSpPr>
            <p:nvPr/>
          </p:nvCxnSpPr>
          <p:spPr>
            <a:xfrm>
              <a:off x="1598175" y="4321700"/>
              <a:ext cx="989400" cy="663300"/>
            </a:xfrm>
            <a:prstGeom prst="straightConnector1">
              <a:avLst/>
            </a:prstGeom>
            <a:noFill/>
            <a:ln w="384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g3c87ead784f_1_36"/>
          <p:cNvSpPr txBox="1"/>
          <p:nvPr/>
        </p:nvSpPr>
        <p:spPr>
          <a:xfrm>
            <a:off x="7874875" y="1505425"/>
            <a:ext cx="11021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/>
              <a:t>Дополнительная Задача №2: </a:t>
            </a:r>
            <a:br>
              <a:rPr lang="ru-RU" sz="3600"/>
            </a:br>
            <a:r>
              <a:rPr lang="ru-RU" sz="3600"/>
              <a:t>Концепция робототехнического комплекса (РТК)</a:t>
            </a:r>
            <a:endParaRPr sz="3600"/>
          </a:p>
        </p:txBody>
      </p:sp>
      <p:pic>
        <p:nvPicPr>
          <p:cNvPr id="190" name="Google Shape;190;g3c87ead784f_1_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6185" y="3075313"/>
            <a:ext cx="10219099" cy="77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182</Words>
  <Application>Microsoft Office PowerPoint</Application>
  <PresentationFormat>Произвольный</PresentationFormat>
  <Paragraphs>44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Century Gothic</vt:lpstr>
      <vt:lpstr>Arial</vt:lpstr>
      <vt:lpstr>Times New Roman</vt:lpstr>
      <vt:lpstr>Office Theme</vt:lpstr>
      <vt:lpstr>Презентация PowerPoint</vt:lpstr>
      <vt:lpstr>Мобильное приложение</vt:lpstr>
      <vt:lpstr>Презентация PowerPoint</vt:lpstr>
      <vt:lpstr>Синтетический Датасет</vt:lpstr>
      <vt:lpstr>Синтетический Датасет Формат </vt:lpstr>
      <vt:lpstr>Примеры дефектов сидений</vt:lpstr>
      <vt:lpstr>Мусор и граффити  </vt:lpstr>
      <vt:lpstr>Граффити и проблемы со стеклом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Scheralijew, Raschid (PG SC EMEA RU JF)</dc:creator>
  <cp:lastModifiedBy>Иван Воронин</cp:lastModifiedBy>
  <cp:revision>2</cp:revision>
  <dcterms:created xsi:type="dcterms:W3CDTF">2019-02-25T08:06:00Z</dcterms:created>
  <dcterms:modified xsi:type="dcterms:W3CDTF">2026-02-17T13:22:15Z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2019-02-25T00:00:00Z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2019-02-25T00:00:00Z</vt:filetime>
  </property>
  <property fmtid="{D5CDD505-2E9C-101B-9397-08002B2CF9AE}" pid="5" name="Notes">
    <vt:i4>2</vt:i4>
  </property>
  <property fmtid="{D5CDD505-2E9C-101B-9397-08002B2CF9AE}" pid="6" name="PresentationFormat">
    <vt:lpwstr>Произвольный</vt:lpwstr>
  </property>
  <property fmtid="{D5CDD505-2E9C-101B-9397-08002B2CF9AE}" pid="7" name="Slides">
    <vt:i4>3</vt:i4>
  </property>
</Properties>
</file>